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74BAFD2-E6D2-47C3-A4C7-1D86BD69993C}"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3473235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4BAFD2-E6D2-47C3-A4C7-1D86BD69993C}"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795561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4BAFD2-E6D2-47C3-A4C7-1D86BD69993C}"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1619365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B_5 Eben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rgbClr val="153260"/>
                </a:solidFill>
                <a:latin typeface="+mj-lt"/>
              </a:defRPr>
            </a:lvl1pPr>
          </a:lstStyle>
          <a:p>
            <a:r>
              <a:rPr lang="de-DE" dirty="0"/>
              <a:t>Titelmasterformat durch Klicken bearbeiten</a:t>
            </a:r>
          </a:p>
        </p:txBody>
      </p:sp>
      <p:sp>
        <p:nvSpPr>
          <p:cNvPr id="4" name="Inhaltsplatzhalter 3"/>
          <p:cNvSpPr>
            <a:spLocks noGrp="1"/>
          </p:cNvSpPr>
          <p:nvPr>
            <p:ph sz="half" idx="2"/>
          </p:nvPr>
        </p:nvSpPr>
        <p:spPr>
          <a:xfrm>
            <a:off x="624418" y="1530000"/>
            <a:ext cx="10943167" cy="4940650"/>
          </a:xfrm>
          <a:prstGeom prst="rect">
            <a:avLst/>
          </a:prstGeom>
        </p:spPr>
        <p:txBody>
          <a:bodyPr lIns="0" tIns="0" rIns="0" bIns="0"/>
          <a:lstStyle>
            <a:lvl1pPr marL="216000" indent="-216000">
              <a:spcBef>
                <a:spcPts val="900"/>
              </a:spcBef>
              <a:spcAft>
                <a:spcPts val="300"/>
              </a:spcAft>
              <a:buClr>
                <a:srgbClr val="153260"/>
              </a:buClr>
              <a:buSzPct val="70000"/>
              <a:buFont typeface="Arial" pitchFamily="34" charset="0"/>
              <a:buChar char="□"/>
              <a:defRPr sz="1500" b="0">
                <a:solidFill>
                  <a:srgbClr val="153260"/>
                </a:solidFill>
                <a:latin typeface="+mn-lt"/>
              </a:defRPr>
            </a:lvl1pPr>
            <a:lvl2pPr marL="216000" indent="-216000">
              <a:spcBef>
                <a:spcPts val="0"/>
              </a:spcBef>
              <a:spcAft>
                <a:spcPts val="300"/>
              </a:spcAft>
              <a:buClr>
                <a:srgbClr val="153260"/>
              </a:buClr>
              <a:buSzPct val="70000"/>
              <a:buFont typeface="Arial" pitchFamily="34" charset="0"/>
              <a:buChar char="□"/>
              <a:defRPr sz="1500" baseline="0">
                <a:solidFill>
                  <a:srgbClr val="153260"/>
                </a:solidFill>
                <a:latin typeface="+mn-lt"/>
              </a:defRPr>
            </a:lvl2pPr>
            <a:lvl3pPr marL="432000" indent="-216000">
              <a:spcBef>
                <a:spcPts val="0"/>
              </a:spcBef>
              <a:spcAft>
                <a:spcPts val="300"/>
              </a:spcAft>
              <a:buClr>
                <a:srgbClr val="153260"/>
              </a:buClr>
              <a:buSzPct val="70000"/>
              <a:buFont typeface="Arial" pitchFamily="34" charset="0"/>
              <a:buChar char="□"/>
              <a:defRPr sz="1500">
                <a:solidFill>
                  <a:srgbClr val="153260"/>
                </a:solidFill>
                <a:latin typeface="+mn-lt"/>
              </a:defRPr>
            </a:lvl3pPr>
            <a:lvl4pPr marL="648000" indent="-216000">
              <a:spcBef>
                <a:spcPts val="0"/>
              </a:spcBef>
              <a:spcAft>
                <a:spcPts val="225"/>
              </a:spcAft>
              <a:buClr>
                <a:srgbClr val="153260"/>
              </a:buClr>
              <a:buSzPct val="70000"/>
              <a:buFont typeface="Arial" pitchFamily="34" charset="0"/>
              <a:buChar char="□"/>
              <a:defRPr sz="1200">
                <a:solidFill>
                  <a:srgbClr val="153260"/>
                </a:solidFill>
                <a:latin typeface="+mn-lt"/>
              </a:defRPr>
            </a:lvl4pPr>
            <a:lvl5pPr marL="864000" indent="-216000">
              <a:lnSpc>
                <a:spcPct val="100000"/>
              </a:lnSpc>
              <a:spcBef>
                <a:spcPts val="0"/>
              </a:spcBef>
              <a:spcAft>
                <a:spcPts val="225"/>
              </a:spcAft>
              <a:buClr>
                <a:srgbClr val="153260"/>
              </a:buClr>
              <a:buSzPct val="70000"/>
              <a:buFont typeface="Arial" pitchFamily="34" charset="0"/>
              <a:buChar char="□"/>
              <a:defRPr sz="1200">
                <a:solidFill>
                  <a:srgbClr val="153260"/>
                </a:solidFill>
                <a:latin typeface="+mn-lt"/>
              </a:defRPr>
            </a:lvl5pPr>
            <a:lvl6pPr>
              <a:defRPr sz="1200"/>
            </a:lvl6pPr>
            <a:lvl7pPr>
              <a:defRPr sz="1200"/>
            </a:lvl7pPr>
            <a:lvl8pPr>
              <a:defRPr sz="1200"/>
            </a:lvl8pPr>
            <a:lvl9pPr>
              <a:defRPr sz="1200"/>
            </a:lvl9pPr>
          </a:lstStyle>
          <a:p>
            <a:pPr lvl="0"/>
            <a:r>
              <a:rPr lang="de-DE" dirty="0"/>
              <a:t>Textmasterformat bearbeiten</a:t>
            </a:r>
          </a:p>
          <a:p>
            <a:pPr lvl="1"/>
            <a:r>
              <a:rPr lang="de-DE" dirty="0"/>
              <a:t>Zweite Ebene</a:t>
            </a:r>
          </a:p>
          <a:p>
            <a:pPr lvl="1"/>
            <a:r>
              <a:rPr lang="de-DE" dirty="0"/>
              <a:t>Zweite Ebene</a:t>
            </a:r>
          </a:p>
          <a:p>
            <a:pPr lvl="2"/>
            <a:r>
              <a:rPr lang="de-DE" dirty="0"/>
              <a:t>Dritte Ebene</a:t>
            </a:r>
          </a:p>
          <a:p>
            <a:pPr lvl="3"/>
            <a:r>
              <a:rPr lang="de-DE" dirty="0"/>
              <a:t>Vierte Ebene</a:t>
            </a:r>
          </a:p>
          <a:p>
            <a:pPr lvl="4"/>
            <a:r>
              <a:rPr lang="de-DE" dirty="0"/>
              <a:t>Fünfte Ebene</a:t>
            </a:r>
          </a:p>
          <a:p>
            <a:pPr lvl="0"/>
            <a:r>
              <a:rPr lang="de-DE" dirty="0"/>
              <a:t>Textmasterformat bearbeiten</a:t>
            </a:r>
          </a:p>
          <a:p>
            <a:pPr lvl="1"/>
            <a:r>
              <a:rPr lang="de-DE" dirty="0"/>
              <a:t>Zweite Ebene</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31324979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Schlussfolie blau">
    <p:spTree>
      <p:nvGrpSpPr>
        <p:cNvPr id="1" name=""/>
        <p:cNvGrpSpPr/>
        <p:nvPr/>
      </p:nvGrpSpPr>
      <p:grpSpPr>
        <a:xfrm>
          <a:off x="0" y="0"/>
          <a:ext cx="0" cy="0"/>
          <a:chOff x="0" y="0"/>
          <a:chExt cx="0" cy="0"/>
        </a:xfrm>
      </p:grpSpPr>
      <p:sp>
        <p:nvSpPr>
          <p:cNvPr id="7" name="Rectangle 3"/>
          <p:cNvSpPr>
            <a:spLocks/>
          </p:cNvSpPr>
          <p:nvPr userDrawn="1"/>
        </p:nvSpPr>
        <p:spPr bwMode="auto">
          <a:xfrm>
            <a:off x="245535" y="1295400"/>
            <a:ext cx="11700933" cy="5168900"/>
          </a:xfrm>
          <a:prstGeom prst="rect">
            <a:avLst/>
          </a:prstGeom>
          <a:solidFill>
            <a:srgbClr val="153260"/>
          </a:solidFill>
          <a:ln>
            <a:noFill/>
          </a:ln>
        </p:spPr>
        <p:txBody>
          <a:bodyPr lIns="0" tIns="0" rIns="0" bIns="0"/>
          <a:lstStyle/>
          <a:p>
            <a:pPr marL="0" marR="0" lvl="0" indent="0" defTabSz="685800" eaLnBrk="1" fontAlgn="auto" latinLnBrk="0" hangingPunct="1">
              <a:lnSpc>
                <a:spcPct val="100000"/>
              </a:lnSpc>
              <a:spcBef>
                <a:spcPts val="0"/>
              </a:spcBef>
              <a:spcAft>
                <a:spcPts val="0"/>
              </a:spcAft>
              <a:buClrTx/>
              <a:buSzTx/>
              <a:buFontTx/>
              <a:buNone/>
              <a:tabLst/>
              <a:defRPr/>
            </a:pPr>
            <a:endParaRPr kumimoji="0" lang="de-DE" sz="1350" b="0" i="0" u="none" strike="noStrike" kern="0" cap="none" spc="0" normalizeH="0" baseline="0" noProof="0">
              <a:ln>
                <a:noFill/>
              </a:ln>
              <a:solidFill>
                <a:sysClr val="windowText" lastClr="000000"/>
              </a:solidFill>
              <a:effectLst/>
              <a:uLnTx/>
              <a:uFillTx/>
            </a:endParaRPr>
          </a:p>
        </p:txBody>
      </p:sp>
      <p:sp>
        <p:nvSpPr>
          <p:cNvPr id="2" name="Titel 1"/>
          <p:cNvSpPr>
            <a:spLocks noGrp="1"/>
          </p:cNvSpPr>
          <p:nvPr>
            <p:ph type="ctrTitle" hasCustomPrompt="1"/>
          </p:nvPr>
        </p:nvSpPr>
        <p:spPr>
          <a:xfrm>
            <a:off x="624419" y="2926441"/>
            <a:ext cx="10943167" cy="1422473"/>
          </a:xfrm>
        </p:spPr>
        <p:txBody>
          <a:bodyPr wrap="square" bIns="252000">
            <a:spAutoFit/>
          </a:bodyPr>
          <a:lstStyle>
            <a:lvl1pPr>
              <a:defRPr sz="2700" baseline="0">
                <a:solidFill>
                  <a:schemeClr val="bg1"/>
                </a:solidFill>
              </a:defRPr>
            </a:lvl1pPr>
          </a:lstStyle>
          <a:p>
            <a:r>
              <a:rPr lang="de-DE" dirty="0"/>
              <a:t>Hier </a:t>
            </a:r>
            <a:br>
              <a:rPr lang="de-DE" dirty="0"/>
            </a:br>
            <a:r>
              <a:rPr lang="de-DE" dirty="0"/>
              <a:t>Titelmasterformat durch </a:t>
            </a:r>
            <a:br>
              <a:rPr lang="de-DE" dirty="0"/>
            </a:br>
            <a:r>
              <a:rPr lang="de-DE" dirty="0"/>
              <a:t>Klicken bearbeiten</a:t>
            </a:r>
          </a:p>
        </p:txBody>
      </p:sp>
    </p:spTree>
    <p:extLst>
      <p:ext uri="{BB962C8B-B14F-4D97-AF65-F5344CB8AC3E}">
        <p14:creationId xmlns:p14="http://schemas.microsoft.com/office/powerpoint/2010/main" val="963385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74BAFD2-E6D2-47C3-A4C7-1D86BD69993C}"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3417300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74BAFD2-E6D2-47C3-A4C7-1D86BD69993C}" type="datetimeFigureOut">
              <a:rPr lang="en-GB" smtClean="0"/>
              <a:t>04/01/2017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4023819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74BAFD2-E6D2-47C3-A4C7-1D86BD69993C}"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109974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74BAFD2-E6D2-47C3-A4C7-1D86BD69993C}" type="datetimeFigureOut">
              <a:rPr lang="en-GB" smtClean="0"/>
              <a:t>04/01/2017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271096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74BAFD2-E6D2-47C3-A4C7-1D86BD69993C}" type="datetimeFigureOut">
              <a:rPr lang="en-GB" smtClean="0"/>
              <a:t>04/01/2017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59907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BAFD2-E6D2-47C3-A4C7-1D86BD69993C}" type="datetimeFigureOut">
              <a:rPr lang="en-GB" smtClean="0"/>
              <a:t>04/01/2017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362700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4BAFD2-E6D2-47C3-A4C7-1D86BD69993C}"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1161526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74BAFD2-E6D2-47C3-A4C7-1D86BD69993C}" type="datetimeFigureOut">
              <a:rPr lang="en-GB" smtClean="0"/>
              <a:t>04/01/2017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89AA3A-28CD-421B-B2FB-D988DF69154B}" type="slidenum">
              <a:rPr lang="en-GB" smtClean="0"/>
              <a:t>‹#›</a:t>
            </a:fld>
            <a:endParaRPr lang="en-GB"/>
          </a:p>
        </p:txBody>
      </p:sp>
    </p:spTree>
    <p:extLst>
      <p:ext uri="{BB962C8B-B14F-4D97-AF65-F5344CB8AC3E}">
        <p14:creationId xmlns:p14="http://schemas.microsoft.com/office/powerpoint/2010/main" val="41988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BAFD2-E6D2-47C3-A4C7-1D86BD69993C}" type="datetimeFigureOut">
              <a:rPr lang="en-GB" smtClean="0"/>
              <a:t>04/01/2017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89AA3A-28CD-421B-B2FB-D988DF69154B}" type="slidenum">
              <a:rPr lang="en-GB" smtClean="0"/>
              <a:t>‹#›</a:t>
            </a:fld>
            <a:endParaRPr lang="en-GB"/>
          </a:p>
        </p:txBody>
      </p:sp>
    </p:spTree>
    <p:extLst>
      <p:ext uri="{BB962C8B-B14F-4D97-AF65-F5344CB8AC3E}">
        <p14:creationId xmlns:p14="http://schemas.microsoft.com/office/powerpoint/2010/main" val="2630911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018236" y="2788430"/>
            <a:ext cx="6166247" cy="672867"/>
          </a:xfrm>
          <a:solidFill>
            <a:srgbClr val="F8F8F8">
              <a:alpha val="60000"/>
            </a:srgbClr>
          </a:solidFill>
        </p:spPr>
        <p:txBody>
          <a:bodyPr>
            <a:normAutofit fontScale="90000"/>
          </a:bodyPr>
          <a:lstStyle/>
          <a:p>
            <a:r>
              <a:rPr lang="en-US" dirty="0"/>
              <a:t>The „</a:t>
            </a:r>
            <a:r>
              <a:rPr lang="en-US" b="1" dirty="0"/>
              <a:t>Volkswagen Emissions Crisis</a:t>
            </a:r>
            <a:r>
              <a:rPr lang="en-US" dirty="0"/>
              <a:t>“  </a:t>
            </a:r>
            <a:br>
              <a:rPr lang="en-US" dirty="0"/>
            </a:br>
            <a:r>
              <a:rPr lang="en-US" sz="1800" dirty="0"/>
              <a:t>How “Clean Diesel” turned into Multi-Jurisdictional Issues</a:t>
            </a:r>
          </a:p>
        </p:txBody>
      </p:sp>
      <p:sp>
        <p:nvSpPr>
          <p:cNvPr id="3" name="Untertitel 2"/>
          <p:cNvSpPr>
            <a:spLocks noGrp="1"/>
          </p:cNvSpPr>
          <p:nvPr>
            <p:ph type="subTitle" idx="1"/>
          </p:nvPr>
        </p:nvSpPr>
        <p:spPr>
          <a:xfrm>
            <a:off x="3018236" y="5020834"/>
            <a:ext cx="6166247" cy="828379"/>
          </a:xfrm>
          <a:solidFill>
            <a:srgbClr val="F8F8F8">
              <a:alpha val="50196"/>
            </a:srgbClr>
          </a:solidFill>
        </p:spPr>
        <p:txBody>
          <a:bodyPr vert="horz" wrap="square" lIns="81000" tIns="81000" rIns="81000" bIns="81000" rtlCol="0" anchor="ctr">
            <a:spAutoFit/>
          </a:bodyPr>
          <a:lstStyle/>
          <a:p>
            <a:r>
              <a:rPr lang="de-DE" dirty="0"/>
              <a:t>Rechtsanwalt Joachim H. Krane, Esq. | VI. AIDA Europe Conference | 3./4. November 2016</a:t>
            </a:r>
          </a:p>
        </p:txBody>
      </p:sp>
    </p:spTree>
    <p:extLst>
      <p:ext uri="{BB962C8B-B14F-4D97-AF65-F5344CB8AC3E}">
        <p14:creationId xmlns:p14="http://schemas.microsoft.com/office/powerpoint/2010/main" val="4257930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Cross-</a:t>
            </a:r>
            <a:r>
              <a:rPr lang="de-DE" dirty="0" err="1"/>
              <a:t>Border</a:t>
            </a:r>
            <a:r>
              <a:rPr lang="de-DE" dirty="0"/>
              <a:t> Claims Management</a:t>
            </a:r>
          </a:p>
        </p:txBody>
      </p:sp>
      <p:sp>
        <p:nvSpPr>
          <p:cNvPr id="3" name="Inhaltsplatzhalter 2"/>
          <p:cNvSpPr>
            <a:spLocks noGrp="1"/>
          </p:cNvSpPr>
          <p:nvPr>
            <p:ph sz="half" idx="2"/>
          </p:nvPr>
        </p:nvSpPr>
        <p:spPr>
          <a:xfrm>
            <a:off x="3007202" y="1940954"/>
            <a:ext cx="6155531" cy="3705488"/>
          </a:xfrm>
        </p:spPr>
        <p:txBody>
          <a:bodyPr>
            <a:normAutofit lnSpcReduction="10000"/>
          </a:bodyPr>
          <a:lstStyle/>
          <a:p>
            <a:pPr marL="0" indent="0" algn="ctr">
              <a:buNone/>
            </a:pPr>
            <a:r>
              <a:rPr lang="en-US" dirty="0"/>
              <a:t>Acting as German coverage counsel for insurers and/or multi-national coordinating counsel is challenging</a:t>
            </a:r>
          </a:p>
          <a:p>
            <a:r>
              <a:rPr lang="en-US" dirty="0"/>
              <a:t>German Insurance Law is based upon different legal principles compared to jurisdictions, in particular common law countries</a:t>
            </a:r>
          </a:p>
          <a:p>
            <a:r>
              <a:rPr lang="en-US" b="1" dirty="0"/>
              <a:t>World-wide exposures vary widely </a:t>
            </a:r>
            <a:r>
              <a:rPr lang="en-US" dirty="0"/>
              <a:t>due to</a:t>
            </a:r>
          </a:p>
          <a:p>
            <a:pPr lvl="2"/>
            <a:r>
              <a:rPr lang="en-US" dirty="0"/>
              <a:t>Different Head of Claims (e.g. punitive or multiple damages)</a:t>
            </a:r>
          </a:p>
          <a:p>
            <a:pPr lvl="2"/>
            <a:r>
              <a:rPr lang="en-US" dirty="0"/>
              <a:t>Extent of remedial power of public authorities (e.g. EPA)</a:t>
            </a:r>
          </a:p>
          <a:p>
            <a:pPr lvl="2"/>
            <a:r>
              <a:rPr lang="en-US" dirty="0"/>
              <a:t>Different procedural rules (e.g. pre-trial discovery) </a:t>
            </a:r>
          </a:p>
          <a:p>
            <a:pPr lvl="1"/>
            <a:r>
              <a:rPr lang="en-US" dirty="0"/>
              <a:t>Monitoring information or coordinating release of information in many jurisdictions follows different rules and strategies</a:t>
            </a:r>
          </a:p>
          <a:p>
            <a:pPr lvl="2"/>
            <a:r>
              <a:rPr lang="en-US" dirty="0"/>
              <a:t>German courts would </a:t>
            </a:r>
            <a:r>
              <a:rPr lang="en-US" b="1" dirty="0"/>
              <a:t>admit evidence </a:t>
            </a:r>
            <a:r>
              <a:rPr lang="en-US" dirty="0"/>
              <a:t>that has been legally obtained from litigation in other jurisdictions</a:t>
            </a:r>
          </a:p>
          <a:p>
            <a:pPr lvl="2"/>
            <a:r>
              <a:rPr lang="en-US" dirty="0"/>
              <a:t>German insurers have </a:t>
            </a:r>
            <a:r>
              <a:rPr lang="en-US" b="1" dirty="0"/>
              <a:t>comprehensive information/disclosure rights </a:t>
            </a:r>
            <a:r>
              <a:rPr lang="en-US" dirty="0"/>
              <a:t>vs policyholder (see Sec. 31 Insurance Contract Act, „VVG“)</a:t>
            </a:r>
          </a:p>
          <a:p>
            <a:pPr marL="0" indent="0">
              <a:buNone/>
            </a:pPr>
            <a:r>
              <a:rPr lang="de-DE" dirty="0"/>
              <a:t>	   </a:t>
            </a:r>
          </a:p>
          <a:p>
            <a:pPr marL="0" indent="0">
              <a:buNone/>
            </a:pPr>
            <a:endParaRPr lang="de-DE" dirty="0"/>
          </a:p>
        </p:txBody>
      </p:sp>
    </p:spTree>
    <p:extLst>
      <p:ext uri="{BB962C8B-B14F-4D97-AF65-F5344CB8AC3E}">
        <p14:creationId xmlns:p14="http://schemas.microsoft.com/office/powerpoint/2010/main" val="2730225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012281" y="3428913"/>
            <a:ext cx="6172200" cy="591476"/>
          </a:xfrm>
        </p:spPr>
        <p:txBody>
          <a:bodyPr/>
          <a:lstStyle/>
          <a:p>
            <a:r>
              <a:rPr lang="de-DE" sz="2100" dirty="0" err="1"/>
              <a:t>Thank</a:t>
            </a:r>
            <a:r>
              <a:rPr lang="de-DE" sz="2100" dirty="0"/>
              <a:t> </a:t>
            </a:r>
            <a:r>
              <a:rPr lang="de-DE" sz="2100" dirty="0" err="1"/>
              <a:t>You</a:t>
            </a:r>
            <a:r>
              <a:rPr lang="de-DE" sz="2100" dirty="0"/>
              <a:t> </a:t>
            </a:r>
            <a:r>
              <a:rPr lang="de-DE" sz="2100" dirty="0" err="1"/>
              <a:t>For</a:t>
            </a:r>
            <a:r>
              <a:rPr lang="de-DE" sz="2100" dirty="0"/>
              <a:t> </a:t>
            </a:r>
            <a:r>
              <a:rPr lang="de-DE" sz="2100" dirty="0" err="1"/>
              <a:t>Your</a:t>
            </a:r>
            <a:r>
              <a:rPr lang="de-DE" sz="2100" dirty="0"/>
              <a:t> Attention</a:t>
            </a:r>
          </a:p>
        </p:txBody>
      </p:sp>
    </p:spTree>
    <p:extLst>
      <p:ext uri="{BB962C8B-B14F-4D97-AF65-F5344CB8AC3E}">
        <p14:creationId xmlns:p14="http://schemas.microsoft.com/office/powerpoint/2010/main" val="3539883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The Volkswagen Case(s)</a:t>
            </a:r>
          </a:p>
        </p:txBody>
      </p:sp>
      <p:sp>
        <p:nvSpPr>
          <p:cNvPr id="3" name="Inhaltsplatzhalter 2"/>
          <p:cNvSpPr>
            <a:spLocks noGrp="1"/>
          </p:cNvSpPr>
          <p:nvPr>
            <p:ph sz="half" idx="2"/>
          </p:nvPr>
        </p:nvSpPr>
        <p:spPr>
          <a:xfrm>
            <a:off x="3007202" y="1860394"/>
            <a:ext cx="6155531" cy="3705488"/>
          </a:xfrm>
        </p:spPr>
        <p:txBody>
          <a:bodyPr/>
          <a:lstStyle/>
          <a:p>
            <a:pPr marL="0" indent="0" algn="ctr">
              <a:buNone/>
            </a:pPr>
            <a:r>
              <a:rPr lang="en-US" dirty="0"/>
              <a:t>Main Allegations</a:t>
            </a:r>
          </a:p>
          <a:p>
            <a:pPr marL="0" indent="0">
              <a:buNone/>
            </a:pPr>
            <a:r>
              <a:rPr lang="en-US" b="1" dirty="0"/>
              <a:t>Case 1: Use of illegal „defeat device“ leading to manipulated nitrogen oxide (NOx) emission values in „testing cycles“</a:t>
            </a:r>
          </a:p>
          <a:p>
            <a:r>
              <a:rPr lang="en-US" dirty="0"/>
              <a:t>Cars: more than 11m involved vehicles</a:t>
            </a:r>
          </a:p>
          <a:p>
            <a:pPr lvl="2"/>
            <a:r>
              <a:rPr lang="en-US" dirty="0"/>
              <a:t>model years 2008/09-2015 </a:t>
            </a:r>
          </a:p>
          <a:p>
            <a:pPr lvl="2"/>
            <a:r>
              <a:rPr lang="en-US" dirty="0"/>
              <a:t>brands VW, Audi, Skoda, and Seat</a:t>
            </a:r>
          </a:p>
          <a:p>
            <a:pPr lvl="2"/>
            <a:r>
              <a:rPr lang="en-US" dirty="0"/>
              <a:t>mainly sold in Germany, UK, France, Spain, Italy, US (= 475.000) </a:t>
            </a:r>
          </a:p>
          <a:p>
            <a:pPr marL="0" indent="0">
              <a:buNone/>
            </a:pPr>
            <a:r>
              <a:rPr lang="en-US" b="1" dirty="0"/>
              <a:t>Case 2</a:t>
            </a:r>
            <a:r>
              <a:rPr lang="en-US" dirty="0"/>
              <a:t>: Misleading marketing for low carbon monoxide emission cars, impacting approx. 800.000 vehicles </a:t>
            </a:r>
          </a:p>
          <a:p>
            <a:pPr marL="0" indent="0">
              <a:buNone/>
            </a:pPr>
            <a:r>
              <a:rPr lang="en-US" b="1" dirty="0"/>
              <a:t>Case 3</a:t>
            </a:r>
            <a:r>
              <a:rPr lang="en-US" dirty="0"/>
              <a:t>: EPA asserted that 3l cars of VW, Audi and Porsche utilized the same defeat devise like in the 2l vehicles</a:t>
            </a:r>
          </a:p>
          <a:p>
            <a:pPr marL="0" indent="0">
              <a:buNone/>
            </a:pPr>
            <a:r>
              <a:rPr lang="en-US" dirty="0"/>
              <a:t>Managers involved: investigations impact at least 80 directors, officers and senior managers of VW Group</a:t>
            </a:r>
          </a:p>
          <a:p>
            <a:pPr marL="0" indent="0">
              <a:buNone/>
            </a:pPr>
            <a:endParaRPr lang="de-DE" dirty="0"/>
          </a:p>
        </p:txBody>
      </p:sp>
    </p:spTree>
    <p:extLst>
      <p:ext uri="{BB962C8B-B14F-4D97-AF65-F5344CB8AC3E}">
        <p14:creationId xmlns:p14="http://schemas.microsoft.com/office/powerpoint/2010/main" val="176955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The Volkswagen Case(s)</a:t>
            </a:r>
          </a:p>
        </p:txBody>
      </p:sp>
      <p:sp>
        <p:nvSpPr>
          <p:cNvPr id="3" name="Inhaltsplatzhalter 2"/>
          <p:cNvSpPr>
            <a:spLocks noGrp="1"/>
          </p:cNvSpPr>
          <p:nvPr>
            <p:ph sz="half" idx="2"/>
          </p:nvPr>
        </p:nvSpPr>
        <p:spPr>
          <a:xfrm>
            <a:off x="3007202" y="1917031"/>
            <a:ext cx="6155531" cy="3705488"/>
          </a:xfrm>
        </p:spPr>
        <p:txBody>
          <a:bodyPr/>
          <a:lstStyle/>
          <a:p>
            <a:pPr marL="0" indent="0">
              <a:buNone/>
            </a:pPr>
            <a:r>
              <a:rPr lang="en-US" dirty="0"/>
              <a:t>Claimants: </a:t>
            </a:r>
          </a:p>
          <a:p>
            <a:r>
              <a:rPr lang="en-US" sz="1200" dirty="0"/>
              <a:t>Consumers (incl. classes thereof) &amp; Shareholders (incl. State and Pension funds) </a:t>
            </a:r>
          </a:p>
          <a:p>
            <a:r>
              <a:rPr lang="en-US" sz="1200" dirty="0"/>
              <a:t>Stock Exchange Regulation (incl. SEC) (re ABS deals, ad hoc notification rules, etc.) </a:t>
            </a:r>
          </a:p>
          <a:p>
            <a:r>
              <a:rPr lang="en-US" sz="1200" dirty="0">
                <a:solidFill>
                  <a:srgbClr val="FF0000"/>
                </a:solidFill>
              </a:rPr>
              <a:t>US State Attorneys </a:t>
            </a:r>
            <a:r>
              <a:rPr lang="en-US" sz="1200" dirty="0"/>
              <a:t>(re misleading marketing, defrauding public agencies)</a:t>
            </a:r>
          </a:p>
          <a:p>
            <a:r>
              <a:rPr lang="en-US" sz="1200" dirty="0">
                <a:solidFill>
                  <a:srgbClr val="FF0000"/>
                </a:solidFill>
              </a:rPr>
              <a:t>Environmental Protection Agency </a:t>
            </a:r>
            <a:r>
              <a:rPr lang="en-US" sz="1200" dirty="0"/>
              <a:t>(re violation of environmental laws)</a:t>
            </a:r>
          </a:p>
          <a:p>
            <a:pPr marL="0" indent="0">
              <a:buNone/>
            </a:pPr>
            <a:r>
              <a:rPr lang="en-US" dirty="0"/>
              <a:t>Litigation &amp; public investigations are pending around the Globe, only very few judgments or settlements have been concluded thus far</a:t>
            </a:r>
          </a:p>
          <a:p>
            <a:r>
              <a:rPr lang="en-US" sz="1200" dirty="0"/>
              <a:t>In Germany, 8 judgments are reported with respect to consumer rights to „secondary“ performance rights in relation to the purchase contract</a:t>
            </a:r>
          </a:p>
          <a:p>
            <a:r>
              <a:rPr lang="en-US" sz="1200" dirty="0"/>
              <a:t>Therefrom, only 1 case decided in favor of consumer as the court found that the threshold of rendering the car „defective“ was breached</a:t>
            </a:r>
          </a:p>
          <a:p>
            <a:r>
              <a:rPr lang="en-US" sz="1200" dirty="0"/>
              <a:t>In the US, a settlement of certain claims has been reported by VW, pending Judge Breyer`s (presiding over the MDL) approval, for total payments of &gt; USD 15.3B</a:t>
            </a:r>
          </a:p>
        </p:txBody>
      </p:sp>
    </p:spTree>
    <p:extLst>
      <p:ext uri="{BB962C8B-B14F-4D97-AF65-F5344CB8AC3E}">
        <p14:creationId xmlns:p14="http://schemas.microsoft.com/office/powerpoint/2010/main" val="20522944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The Environmental Case(s)</a:t>
            </a:r>
          </a:p>
        </p:txBody>
      </p:sp>
      <p:sp>
        <p:nvSpPr>
          <p:cNvPr id="3" name="Inhaltsplatzhalter 2"/>
          <p:cNvSpPr>
            <a:spLocks noGrp="1"/>
          </p:cNvSpPr>
          <p:nvPr>
            <p:ph sz="half" idx="2"/>
          </p:nvPr>
        </p:nvSpPr>
        <p:spPr>
          <a:xfrm>
            <a:off x="3007202" y="1917031"/>
            <a:ext cx="6155531" cy="3705488"/>
          </a:xfrm>
        </p:spPr>
        <p:txBody>
          <a:bodyPr/>
          <a:lstStyle/>
          <a:p>
            <a:pPr marL="0" indent="0" algn="ctr">
              <a:buNone/>
            </a:pPr>
            <a:r>
              <a:rPr lang="en-US" b="1" dirty="0"/>
              <a:t>US Laws set the pace</a:t>
            </a:r>
          </a:p>
          <a:p>
            <a:pPr marL="0" indent="0">
              <a:buNone/>
            </a:pPr>
            <a:r>
              <a:rPr lang="en-US" sz="1350" dirty="0"/>
              <a:t>State Attorney Generals (on behalf of the State and State Environmental Dept.) and EPA seek public and civil court redress, incl. penalties and injunctive relief, for the </a:t>
            </a:r>
          </a:p>
          <a:p>
            <a:r>
              <a:rPr lang="en-US" sz="1350" dirty="0"/>
              <a:t>egregious, pervasive, systemic and repeated violations of its codified environmental laws </a:t>
            </a:r>
          </a:p>
          <a:p>
            <a:r>
              <a:rPr lang="en-US" sz="1350" dirty="0"/>
              <a:t>perpetrating a massive fraud on regulators and consumers leading to unjustified subsidies and tax relief</a:t>
            </a:r>
            <a:r>
              <a:rPr lang="en-US" sz="1350" dirty="0">
                <a:solidFill>
                  <a:srgbClr val="FF0000"/>
                </a:solidFill>
              </a:rPr>
              <a:t> </a:t>
            </a:r>
          </a:p>
          <a:p>
            <a:r>
              <a:rPr lang="en-US" sz="1350" dirty="0"/>
              <a:t>applying for unwarranted “certificates of conformity” and “executive orders” from agencies to sell their cars </a:t>
            </a:r>
          </a:p>
          <a:p>
            <a:r>
              <a:rPr lang="en-US" sz="1350" dirty="0"/>
              <a:t>actively providing “falsified certification data” to authorities and concealing known, adverse test results </a:t>
            </a:r>
          </a:p>
          <a:p>
            <a:r>
              <a:rPr lang="en-US" sz="1350" dirty="0"/>
              <a:t>misrepresentation to the public in aggressively marketing “clean diesel” to boost sales </a:t>
            </a:r>
          </a:p>
        </p:txBody>
      </p:sp>
    </p:spTree>
    <p:extLst>
      <p:ext uri="{BB962C8B-B14F-4D97-AF65-F5344CB8AC3E}">
        <p14:creationId xmlns:p14="http://schemas.microsoft.com/office/powerpoint/2010/main" val="416493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Compensation</a:t>
            </a:r>
            <a:r>
              <a:rPr lang="de-DE" dirty="0"/>
              <a:t> </a:t>
            </a:r>
            <a:r>
              <a:rPr lang="de-DE" dirty="0" err="1"/>
              <a:t>of</a:t>
            </a:r>
            <a:r>
              <a:rPr lang="de-DE" dirty="0"/>
              <a:t> </a:t>
            </a:r>
            <a:r>
              <a:rPr lang="de-DE" dirty="0" err="1"/>
              <a:t>Plaintiffs</a:t>
            </a:r>
            <a:endParaRPr lang="de-DE" dirty="0"/>
          </a:p>
        </p:txBody>
      </p:sp>
      <p:sp>
        <p:nvSpPr>
          <p:cNvPr id="3" name="Inhaltsplatzhalter 2"/>
          <p:cNvSpPr>
            <a:spLocks noGrp="1"/>
          </p:cNvSpPr>
          <p:nvPr>
            <p:ph sz="half" idx="2"/>
          </p:nvPr>
        </p:nvSpPr>
        <p:spPr>
          <a:xfrm>
            <a:off x="3007202" y="1908240"/>
            <a:ext cx="6155531" cy="3705488"/>
          </a:xfrm>
        </p:spPr>
        <p:txBody>
          <a:bodyPr/>
          <a:lstStyle/>
          <a:p>
            <a:pPr marL="0" indent="0" algn="ctr">
              <a:buNone/>
            </a:pPr>
            <a:r>
              <a:rPr lang="en-US" b="1" dirty="0"/>
              <a:t>Levels of compensation differ largely by jurisdiction</a:t>
            </a:r>
          </a:p>
          <a:p>
            <a:pPr marL="0" indent="0" algn="ctr">
              <a:buNone/>
            </a:pPr>
            <a:r>
              <a:rPr lang="en-US" b="1" dirty="0"/>
              <a:t>DRIVING FACTORS</a:t>
            </a:r>
          </a:p>
          <a:p>
            <a:r>
              <a:rPr lang="en-US" dirty="0"/>
              <a:t>Class action regimes lead to settlement with large claimants groups</a:t>
            </a:r>
          </a:p>
          <a:p>
            <a:r>
              <a:rPr lang="en-US" dirty="0"/>
              <a:t>Exemplary/multiple damages threats (over and above depreciation value of cars)</a:t>
            </a:r>
          </a:p>
          <a:p>
            <a:r>
              <a:rPr lang="en-US" dirty="0"/>
              <a:t>Return [disgorgement] of profits and/or tax benefits</a:t>
            </a:r>
          </a:p>
          <a:p>
            <a:r>
              <a:rPr lang="en-US" dirty="0"/>
              <a:t>“Standing to Claim” or “Injunction Authorities” of public bodies </a:t>
            </a:r>
          </a:p>
          <a:p>
            <a:pPr lvl="1"/>
            <a:r>
              <a:rPr lang="en-US" dirty="0"/>
              <a:t>Last but not least: political influence</a:t>
            </a:r>
          </a:p>
          <a:p>
            <a:pPr lvl="2"/>
            <a:r>
              <a:rPr lang="en-US" dirty="0"/>
              <a:t>Majority of shares of VW AG owned by Porsche/Piech families and the State of Lower Saxony	</a:t>
            </a:r>
          </a:p>
          <a:p>
            <a:pPr lvl="2"/>
            <a:r>
              <a:rPr lang="en-US" dirty="0"/>
              <a:t>Largest employer in Germany   </a:t>
            </a:r>
          </a:p>
          <a:p>
            <a:pPr marL="0" indent="0">
              <a:buNone/>
            </a:pPr>
            <a:endParaRPr lang="de-DE" dirty="0"/>
          </a:p>
        </p:txBody>
      </p:sp>
    </p:spTree>
    <p:extLst>
      <p:ext uri="{BB962C8B-B14F-4D97-AF65-F5344CB8AC3E}">
        <p14:creationId xmlns:p14="http://schemas.microsoft.com/office/powerpoint/2010/main" val="3675077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Pre-Climate</a:t>
            </a:r>
            <a:r>
              <a:rPr lang="de-DE" dirty="0"/>
              <a:t> Change </a:t>
            </a:r>
            <a:r>
              <a:rPr lang="de-DE" dirty="0" err="1"/>
              <a:t>Remedies</a:t>
            </a:r>
            <a:endParaRPr lang="de-DE" dirty="0"/>
          </a:p>
        </p:txBody>
      </p:sp>
      <p:sp>
        <p:nvSpPr>
          <p:cNvPr id="3" name="Inhaltsplatzhalter 2"/>
          <p:cNvSpPr>
            <a:spLocks noGrp="1"/>
          </p:cNvSpPr>
          <p:nvPr>
            <p:ph sz="half" idx="2"/>
          </p:nvPr>
        </p:nvSpPr>
        <p:spPr>
          <a:xfrm>
            <a:off x="3007202" y="1908240"/>
            <a:ext cx="6155531" cy="3705488"/>
          </a:xfrm>
        </p:spPr>
        <p:txBody>
          <a:bodyPr/>
          <a:lstStyle/>
          <a:p>
            <a:pPr marL="0" indent="0">
              <a:buNone/>
            </a:pPr>
            <a:r>
              <a:rPr lang="en-US" b="1" dirty="0"/>
              <a:t>US Agencies have rights to substantial remedies better described as „climate preserving measures“ </a:t>
            </a:r>
          </a:p>
          <a:p>
            <a:r>
              <a:rPr lang="en-US" dirty="0"/>
              <a:t>States brought claims to set „</a:t>
            </a:r>
            <a:r>
              <a:rPr lang="en-US" u="sng" dirty="0"/>
              <a:t>mitigation trust agreements</a:t>
            </a:r>
            <a:r>
              <a:rPr lang="en-US" dirty="0"/>
              <a:t>“ </a:t>
            </a:r>
          </a:p>
          <a:p>
            <a:r>
              <a:rPr lang="en-US" dirty="0"/>
              <a:t>EPA claims for monies to be paid into </a:t>
            </a:r>
            <a:r>
              <a:rPr lang="en-US" u="sng" dirty="0"/>
              <a:t>environmental protection funds</a:t>
            </a:r>
          </a:p>
          <a:p>
            <a:r>
              <a:rPr lang="en-US" dirty="0"/>
              <a:t>Both seek injunctive relief to stop selling non-compliant cars</a:t>
            </a:r>
          </a:p>
          <a:p>
            <a:r>
              <a:rPr lang="en-US" dirty="0"/>
              <a:t>Severe penalties may be imposed: e.g. NY can impose penalties of USD 22.500 per day of violation against its environmental laws</a:t>
            </a:r>
          </a:p>
          <a:p>
            <a:r>
              <a:rPr lang="en-US" dirty="0"/>
              <a:t>States asked for ban of sales of certain models, respectively installation of compliant technology </a:t>
            </a:r>
          </a:p>
          <a:p>
            <a:r>
              <a:rPr lang="en-US" dirty="0"/>
              <a:t>AND: under certain „Business or Executive Laws“ the States may claim for </a:t>
            </a:r>
            <a:r>
              <a:rPr lang="en-US" u="sng" dirty="0"/>
              <a:t>restitution and disgorgement of profits</a:t>
            </a:r>
            <a:r>
              <a:rPr lang="en-US" dirty="0"/>
              <a:t>, in addition to all other recoverable damages </a:t>
            </a:r>
          </a:p>
          <a:p>
            <a:endParaRPr lang="de-DE" dirty="0"/>
          </a:p>
          <a:p>
            <a:endParaRPr lang="de-DE" dirty="0"/>
          </a:p>
        </p:txBody>
      </p:sp>
    </p:spTree>
    <p:extLst>
      <p:ext uri="{BB962C8B-B14F-4D97-AF65-F5344CB8AC3E}">
        <p14:creationId xmlns:p14="http://schemas.microsoft.com/office/powerpoint/2010/main" val="3365091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949654" y="876536"/>
            <a:ext cx="4860000" cy="351000"/>
          </a:xfrm>
        </p:spPr>
        <p:txBody>
          <a:bodyPr>
            <a:normAutofit fontScale="90000"/>
          </a:bodyPr>
          <a:lstStyle/>
          <a:p>
            <a:r>
              <a:rPr lang="de-DE" dirty="0" err="1"/>
              <a:t>Foreign</a:t>
            </a:r>
            <a:r>
              <a:rPr lang="de-DE" dirty="0"/>
              <a:t> </a:t>
            </a:r>
            <a:r>
              <a:rPr lang="de-DE" dirty="0" err="1"/>
              <a:t>Exposure</a:t>
            </a:r>
            <a:r>
              <a:rPr lang="de-DE" dirty="0"/>
              <a:t> </a:t>
            </a:r>
            <a:r>
              <a:rPr lang="de-DE" dirty="0" err="1"/>
              <a:t>for</a:t>
            </a:r>
            <a:r>
              <a:rPr lang="de-DE" dirty="0"/>
              <a:t> </a:t>
            </a:r>
            <a:br>
              <a:rPr lang="de-DE" dirty="0"/>
            </a:br>
            <a:r>
              <a:rPr lang="de-DE" dirty="0"/>
              <a:t>German </a:t>
            </a:r>
            <a:r>
              <a:rPr lang="de-DE" dirty="0" err="1"/>
              <a:t>Entities</a:t>
            </a:r>
            <a:r>
              <a:rPr lang="de-DE" dirty="0"/>
              <a:t> &amp; Managers</a:t>
            </a:r>
          </a:p>
        </p:txBody>
      </p:sp>
      <p:sp>
        <p:nvSpPr>
          <p:cNvPr id="3" name="Inhaltsplatzhalter 2"/>
          <p:cNvSpPr>
            <a:spLocks noGrp="1"/>
          </p:cNvSpPr>
          <p:nvPr>
            <p:ph sz="half" idx="2"/>
          </p:nvPr>
        </p:nvSpPr>
        <p:spPr>
          <a:xfrm>
            <a:off x="624418" y="2352582"/>
            <a:ext cx="10943167" cy="4118067"/>
          </a:xfrm>
        </p:spPr>
        <p:txBody>
          <a:bodyPr/>
          <a:lstStyle/>
          <a:p>
            <a:pPr marL="0" indent="0">
              <a:buNone/>
            </a:pPr>
            <a:r>
              <a:rPr lang="en-US" dirty="0"/>
              <a:t>US and other </a:t>
            </a:r>
            <a:r>
              <a:rPr lang="en-US" b="1" dirty="0"/>
              <a:t>non-domestic verdicts/settlements </a:t>
            </a:r>
            <a:r>
              <a:rPr lang="en-US" dirty="0"/>
              <a:t>post substantial risks to domestic VW managers </a:t>
            </a:r>
          </a:p>
          <a:p>
            <a:r>
              <a:rPr lang="en-US" dirty="0"/>
              <a:t>Judgments vs. </a:t>
            </a:r>
            <a:r>
              <a:rPr lang="en-US" b="1" dirty="0"/>
              <a:t>international VW subsidiary </a:t>
            </a:r>
            <a:r>
              <a:rPr lang="en-US" dirty="0"/>
              <a:t>(e.g. VW Group of America)</a:t>
            </a:r>
          </a:p>
          <a:p>
            <a:pPr lvl="2"/>
            <a:r>
              <a:rPr lang="en-US" dirty="0"/>
              <a:t>Locally Enforceable against local VW subsidiary (who may in turn seek indemnification from VW AG)  </a:t>
            </a:r>
          </a:p>
          <a:p>
            <a:pPr lvl="2"/>
            <a:r>
              <a:rPr lang="en-US" dirty="0"/>
              <a:t>VW entity may bring a subrogation claim against D&amp;Os </a:t>
            </a:r>
          </a:p>
          <a:p>
            <a:r>
              <a:rPr lang="en-US" dirty="0"/>
              <a:t>Foreign Judgements vs. </a:t>
            </a:r>
            <a:r>
              <a:rPr lang="en-US" b="1" dirty="0"/>
              <a:t>German entities/persons</a:t>
            </a:r>
          </a:p>
          <a:p>
            <a:pPr lvl="2"/>
            <a:r>
              <a:rPr lang="en-US" dirty="0"/>
              <a:t>against VW AG</a:t>
            </a:r>
          </a:p>
          <a:p>
            <a:pPr lvl="2"/>
            <a:r>
              <a:rPr lang="en-US" dirty="0"/>
              <a:t>directly against D&amp;Os: several jurisdictions recognize Securities or Third Party claims against D&amp;Os</a:t>
            </a:r>
          </a:p>
          <a:p>
            <a:pPr lvl="2"/>
            <a:r>
              <a:rPr lang="en-US" u="sng" dirty="0"/>
              <a:t>Generally enforceable in Germany</a:t>
            </a:r>
            <a:r>
              <a:rPr lang="en-US" dirty="0"/>
              <a:t>, save for parts which violate „public policy“ („ordre public“), e.g. punitive damages</a:t>
            </a:r>
          </a:p>
          <a:p>
            <a:pPr lvl="2"/>
            <a:endParaRPr lang="de-DE" dirty="0"/>
          </a:p>
          <a:p>
            <a:pPr marL="216000" lvl="2" indent="0">
              <a:buNone/>
            </a:pPr>
            <a:r>
              <a:rPr lang="de-DE" dirty="0"/>
              <a:t>  </a:t>
            </a:r>
          </a:p>
          <a:p>
            <a:pPr lvl="2"/>
            <a:endParaRPr lang="de-DE" dirty="0"/>
          </a:p>
          <a:p>
            <a:pPr lvl="2"/>
            <a:endParaRPr lang="de-DE" dirty="0"/>
          </a:p>
          <a:p>
            <a:pPr lvl="2"/>
            <a:endParaRPr lang="de-DE" dirty="0"/>
          </a:p>
          <a:p>
            <a:pPr marL="0" indent="0">
              <a:buNone/>
            </a:pPr>
            <a:r>
              <a:rPr lang="de-DE" dirty="0"/>
              <a:t>	</a:t>
            </a:r>
          </a:p>
        </p:txBody>
      </p:sp>
    </p:spTree>
    <p:extLst>
      <p:ext uri="{BB962C8B-B14F-4D97-AF65-F5344CB8AC3E}">
        <p14:creationId xmlns:p14="http://schemas.microsoft.com/office/powerpoint/2010/main" val="16326508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Principles</a:t>
            </a:r>
            <a:r>
              <a:rPr lang="de-DE" dirty="0"/>
              <a:t> </a:t>
            </a:r>
            <a:r>
              <a:rPr lang="de-DE" dirty="0" err="1"/>
              <a:t>of</a:t>
            </a:r>
            <a:r>
              <a:rPr lang="de-DE" dirty="0"/>
              <a:t> D&amp;O </a:t>
            </a:r>
            <a:r>
              <a:rPr lang="de-DE" dirty="0" err="1"/>
              <a:t>Liability</a:t>
            </a:r>
            <a:r>
              <a:rPr lang="de-DE" dirty="0"/>
              <a:t> in Germany</a:t>
            </a:r>
          </a:p>
        </p:txBody>
      </p:sp>
      <p:sp>
        <p:nvSpPr>
          <p:cNvPr id="4" name="Inhaltsplatzhalter 3"/>
          <p:cNvSpPr>
            <a:spLocks noGrp="1"/>
          </p:cNvSpPr>
          <p:nvPr>
            <p:ph sz="half" idx="2"/>
          </p:nvPr>
        </p:nvSpPr>
        <p:spPr>
          <a:xfrm>
            <a:off x="3018236" y="1877977"/>
            <a:ext cx="6155531" cy="3832262"/>
          </a:xfrm>
        </p:spPr>
        <p:txBody>
          <a:bodyPr/>
          <a:lstStyle/>
          <a:p>
            <a:r>
              <a:rPr lang="en-US" dirty="0"/>
              <a:t>“Third Party” vs. “Inner- Company” liability </a:t>
            </a:r>
          </a:p>
          <a:p>
            <a:pPr lvl="2"/>
            <a:r>
              <a:rPr lang="en-US" dirty="0"/>
              <a:t>Shareholder litigation is the exception, generally the corporation brings the claim against D&amp;Os</a:t>
            </a:r>
          </a:p>
          <a:p>
            <a:r>
              <a:rPr lang="en-US" dirty="0"/>
              <a:t>No (securities) class action regime</a:t>
            </a:r>
          </a:p>
          <a:p>
            <a:r>
              <a:rPr lang="en-US" dirty="0"/>
              <a:t>The supervisory board can be liable independent of the board of management</a:t>
            </a:r>
          </a:p>
          <a:p>
            <a:r>
              <a:rPr lang="en-US" b="1" dirty="0"/>
              <a:t>“Inner- Company” liability</a:t>
            </a:r>
            <a:r>
              <a:rPr lang="en-US" dirty="0"/>
              <a:t>: </a:t>
            </a:r>
          </a:p>
          <a:p>
            <a:pPr lvl="2"/>
            <a:r>
              <a:rPr lang="en-US" dirty="0"/>
              <a:t>Supervisory board has the general duty to file viable claims against members of the board of management (executive officers)</a:t>
            </a:r>
          </a:p>
          <a:p>
            <a:pPr lvl="2"/>
            <a:r>
              <a:rPr lang="en-US" dirty="0"/>
              <a:t>the “business judgment rule” is of significant importance</a:t>
            </a:r>
          </a:p>
          <a:p>
            <a:pPr lvl="1"/>
            <a:r>
              <a:rPr lang="en-US" dirty="0"/>
              <a:t>No financial limit to D&amp;O`s personal liability</a:t>
            </a:r>
          </a:p>
          <a:p>
            <a:pPr lvl="1"/>
            <a:r>
              <a:rPr lang="en-US" dirty="0"/>
              <a:t>Hold harmless/indemnification by the company?</a:t>
            </a:r>
          </a:p>
          <a:p>
            <a:pPr lvl="1"/>
            <a:r>
              <a:rPr lang="en-US" dirty="0"/>
              <a:t>Statute of limitation: 10 years if the corporation is listed at Stock Exchange </a:t>
            </a:r>
          </a:p>
          <a:p>
            <a:endParaRPr lang="de-DE" dirty="0"/>
          </a:p>
        </p:txBody>
      </p:sp>
    </p:spTree>
    <p:extLst>
      <p:ext uri="{BB962C8B-B14F-4D97-AF65-F5344CB8AC3E}">
        <p14:creationId xmlns:p14="http://schemas.microsoft.com/office/powerpoint/2010/main" val="17744197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D&amp;O Liability in Germany</a:t>
            </a:r>
          </a:p>
        </p:txBody>
      </p:sp>
      <p:sp>
        <p:nvSpPr>
          <p:cNvPr id="4" name="Inhaltsplatzhalter 3"/>
          <p:cNvSpPr>
            <a:spLocks noGrp="1"/>
          </p:cNvSpPr>
          <p:nvPr>
            <p:ph sz="half" idx="2"/>
          </p:nvPr>
        </p:nvSpPr>
        <p:spPr/>
        <p:txBody>
          <a:bodyPr/>
          <a:lstStyle/>
          <a:p>
            <a:r>
              <a:rPr lang="de-DE" dirty="0"/>
              <a:t>Stock Corporation Act, Sec. 93 (2)</a:t>
            </a:r>
          </a:p>
          <a:p>
            <a:r>
              <a:rPr lang="en-US" sz="600" dirty="0">
                <a:latin typeface="MetaSerifOffcPro-Light"/>
              </a:rPr>
              <a:t>1</a:t>
            </a:r>
            <a:r>
              <a:rPr lang="en-US" sz="1200" dirty="0">
                <a:latin typeface="MetaSerifOffcPro-Light"/>
              </a:rPr>
              <a:t>Members of the management board who violate their duties shall be jointly and severally liable to the company for any resulting damage</a:t>
            </a:r>
            <a:r>
              <a:rPr lang="en-US" sz="600" dirty="0">
                <a:latin typeface="MetaSerifOffcPro-Light"/>
              </a:rPr>
              <a:t>. </a:t>
            </a:r>
            <a:r>
              <a:rPr lang="en-US" sz="600" b="1" dirty="0">
                <a:latin typeface="MetaSerifOffcPro-Light"/>
              </a:rPr>
              <a:t>2</a:t>
            </a:r>
            <a:r>
              <a:rPr lang="en-US" sz="1200" b="1" dirty="0">
                <a:latin typeface="MetaSerifOffcPro-Light"/>
              </a:rPr>
              <a:t>They shall bear the burden of proof in the event of a dispute as to whether or not they have employed the care of a diligent and conscientious manager</a:t>
            </a:r>
            <a:r>
              <a:rPr lang="en-US" sz="1200" dirty="0">
                <a:latin typeface="MetaSerifOffcPro-Light"/>
              </a:rPr>
              <a:t>. </a:t>
            </a:r>
            <a:r>
              <a:rPr lang="en-US" sz="600" dirty="0">
                <a:latin typeface="MetaSerifOffcPro-Light"/>
              </a:rPr>
              <a:t>3</a:t>
            </a:r>
            <a:r>
              <a:rPr lang="en-US" sz="1200" dirty="0">
                <a:latin typeface="MetaSerifOffcPro-Light"/>
              </a:rPr>
              <a:t>If the company takes out an insurance covering the risks of a member of the managing board arising from his work for the company, such insurance should provide for a deductible of no less than 10 per cent of the damage up to at least an amount equal to 1.5 times the fixed annual compensation of the managing board member.                                                     						(highlighted by speaker)</a:t>
            </a:r>
          </a:p>
          <a:p>
            <a:endParaRPr lang="de-DE" sz="1200" dirty="0"/>
          </a:p>
        </p:txBody>
      </p:sp>
    </p:spTree>
    <p:extLst>
      <p:ext uri="{BB962C8B-B14F-4D97-AF65-F5344CB8AC3E}">
        <p14:creationId xmlns:p14="http://schemas.microsoft.com/office/powerpoint/2010/main" val="215689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1156</Words>
  <Application>Microsoft Office PowerPoint</Application>
  <PresentationFormat>Widescreen</PresentationFormat>
  <Paragraphs>89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MetaSerifOffcPro-Light</vt:lpstr>
      <vt:lpstr>Office Theme</vt:lpstr>
      <vt:lpstr>The „Volkswagen Emissions Crisis“   How “Clean Diesel” turned into Multi-Jurisdictional Issues</vt:lpstr>
      <vt:lpstr>The Volkswagen Case(s)</vt:lpstr>
      <vt:lpstr>The Volkswagen Case(s)</vt:lpstr>
      <vt:lpstr>The Environmental Case(s)</vt:lpstr>
      <vt:lpstr>Compensation of Plaintiffs</vt:lpstr>
      <vt:lpstr>Pre-Climate Change Remedies</vt:lpstr>
      <vt:lpstr>Foreign Exposure for  German Entities &amp; Managers</vt:lpstr>
      <vt:lpstr>Principles of D&amp;O Liability in Germany</vt:lpstr>
      <vt:lpstr>D&amp;O Liability in Germany</vt:lpstr>
      <vt:lpstr>Cross-Border Claims Management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„Volkswagen Emissions Crisis“   How “Clean Diesel” turned into Multi-Jurisdictional Issues</dc:title>
  <dc:creator>Tim</dc:creator>
  <cp:lastModifiedBy>Tim</cp:lastModifiedBy>
  <cp:revision>1</cp:revision>
  <dcterms:created xsi:type="dcterms:W3CDTF">2017-01-04T14:58:55Z</dcterms:created>
  <dcterms:modified xsi:type="dcterms:W3CDTF">2017-01-04T15:03:15Z</dcterms:modified>
</cp:coreProperties>
</file>